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3" r:id="rId4"/>
    <p:sldId id="278" r:id="rId5"/>
    <p:sldId id="259" r:id="rId6"/>
    <p:sldId id="280" r:id="rId7"/>
    <p:sldId id="274" r:id="rId8"/>
    <p:sldId id="279" r:id="rId9"/>
    <p:sldId id="281" r:id="rId10"/>
    <p:sldId id="276" r:id="rId11"/>
    <p:sldId id="271" r:id="rId12"/>
    <p:sldId id="272" r:id="rId13"/>
    <p:sldId id="257" r:id="rId14"/>
    <p:sldId id="28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3"/>
    <p:restoredTop sz="94680"/>
  </p:normalViewPr>
  <p:slideViewPr>
    <p:cSldViewPr snapToGrid="0">
      <p:cViewPr varScale="1">
        <p:scale>
          <a:sx n="211" d="100"/>
          <a:sy n="211" d="100"/>
        </p:scale>
        <p:origin x="1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9D737-B494-CD41-889A-0D270BE8B72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40BB4-CB12-6C4D-83F1-08750B119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71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000" dirty="0"/>
              <a:t>What is the frequency range of operation vs. size relation for CMUT? [NS on CMOS]</a:t>
            </a:r>
          </a:p>
          <a:p>
            <a: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000" dirty="0"/>
              <a:t>Lambda/2 at ~4MHz (enables phased array operation)</a:t>
            </a:r>
          </a:p>
          <a:p>
            <a: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000" dirty="0"/>
              <a:t>Lambda pitch at ~8MHz (enables linear operation)</a:t>
            </a:r>
          </a:p>
          <a:p>
            <a: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endParaRPr lang="en-US" sz="1000" dirty="0"/>
          </a:p>
          <a:p>
            <a: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 sz="1000" dirty="0"/>
              <a:t>What is/are your drive voltage/voltages? [NS on CMOS]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Today: </a:t>
            </a:r>
            <a:r>
              <a:rPr lang="en-US" sz="1000" dirty="0" err="1"/>
              <a:t>Pulser</a:t>
            </a:r>
            <a:r>
              <a:rPr lang="en-US" sz="1000" dirty="0"/>
              <a:t>: 40V AC  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Today: </a:t>
            </a:r>
            <a:r>
              <a:rPr lang="en-US" sz="1000" dirty="0" err="1"/>
              <a:t>VBias</a:t>
            </a:r>
            <a:r>
              <a:rPr lang="en-US" sz="1000" dirty="0"/>
              <a:t>: ~60V DC</a:t>
            </a:r>
          </a:p>
          <a:p>
            <a: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endParaRPr lang="en-US" sz="1000" dirty="0"/>
          </a:p>
          <a:p>
            <a: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 sz="1000" dirty="0"/>
              <a:t>What is the minimum receive signal and the dynamic range of the received signal? [NS on CMOS]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Per CMUT element: 1.6Pa =&gt; 4kPa (high gain mode)  or 4.3Pa =&gt; 31.4kPa (high DR mode) **NS TO FIX**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endParaRPr lang="en-US" sz="1000" dirty="0"/>
          </a:p>
          <a:p>
            <a: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 sz="1000" dirty="0"/>
              <a:t>What is the data rate coming out of the 2D array at full operation? [NS on CMOS]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280Gbps from ADCs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dirty="0"/>
          </a:p>
          <a:p>
            <a: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 sz="1000" dirty="0"/>
              <a:t>What is the resolution and pitch in x and y for the 2D array?  [NS on CMOS]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208um pitch for both dimensions.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dirty="0"/>
          </a:p>
          <a:p>
            <a: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 sz="1000" dirty="0"/>
              <a:t>What is the main benefit for you for using a 2D array instead of a linear array? [NS on CMOS]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Universal Probe! Configurable aperture size, elevational beamforming. 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(Bonus: low frame rate 3D)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B63F-D783-EA45-3F84-48894EBD4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2A27C-680D-D0CD-B0B9-6DD697348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FB0AB-5310-D7A4-C5AA-58089A4CC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DF9A1-6DE0-8567-7A45-C6979E65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B420C-A038-8D01-C7DA-920A36C9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9FBA-76B5-5F55-6207-2CE5C567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65E7D-5E98-2DBA-269D-D382B166B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98D1F-8D5D-25A2-162F-E58BC6865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663A-35B1-083C-0FAC-A214DC6A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1EAA5-A16E-7E6D-FEBE-88CE99BA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1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B7EB70-6CA7-C450-EA55-DA381F4C8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BC5C4-D207-06EB-CFAA-52A514F3A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C679A-8A1D-E21C-44EB-01137570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4EA31-8082-0091-3E4F-0EBFA3584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792A-0E9E-C39C-4790-A432B339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7049-2267-F35B-481E-46C7A7F6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01140-D2E8-03F6-9CFE-2E05D57F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D7F1B-CE18-B894-2BEC-AD8D03BD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EEE3B-BC2A-6766-F65A-CCF44CCAA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8C0FB-145D-DECB-6998-CE0D4ECB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3AEC-B646-8632-E8B0-15C25C9C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87CD0-4627-7775-9767-8F85DE2AE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AEE4C-214B-2F45-AEA1-E5E9820B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F4045-84F0-8F52-9F33-8DE64FDD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261FE-82E4-8CA1-03C0-06117CB4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8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D3E3-06C2-5A0E-17A7-0B08BB13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08F8-5114-2E56-3EB9-13272FFEB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DCE9D-931A-12E9-395F-768885F8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FEE35-7792-A3D7-F3BF-F48E8DEA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E3809-0BF5-328C-650F-3E7DF206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A95E6-EB61-8272-E95E-C885186D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F5BF-5290-97D3-CFC7-8F8E0F8A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91484-E8A7-12D1-AD7C-8BB999F9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94D2A-C85F-E6AF-F359-A3E2FDE7E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2DD2A-4F36-08D0-E856-05D667E0A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A089C-E52F-F062-7C59-C62A0B5F5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905AEB-61B4-D3DA-2788-596EB6C1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D0D8A7-70B1-3921-BF4A-EF054738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9695BD-AD98-6640-D1B8-AD159D803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4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275D-5C3F-F984-0601-37ED0DC8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8D28D-CBB5-44A3-40E5-CA981D36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E8B9F-D940-22B7-A365-CEACC368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EB949-E5FB-834F-ED43-120E9C01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6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DBC4C-5EB4-7F29-43C1-5778D1E9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48E5B-2977-AD13-B4D6-27E5CAD9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B5A9-812A-7FD1-3746-87BEED28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13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1236-78E7-FCA8-8D56-95E0F023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6131-EBC1-CA0E-6050-5F52F1B38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FB57C-6BB3-7968-78F6-60CFC105E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94189-5ADB-FBBE-0AE2-B3B5CDBA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62706-C65E-3EC5-AF6B-798FCE65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1BAE0-23AE-C327-5557-973244B0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9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5B41-F05F-81A3-C8A0-D8F0AE6D5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6DF12-8D37-54C8-AD67-AC2C4D74C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C388D-AEEA-A37F-BDCB-0A5189BEF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1AFF9-4584-C9F2-3CEC-9E9C24F4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07D2F-CB4E-3C15-A444-37C92657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6C840-5B3F-B5B5-58F0-000DB3A9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6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8C0F6-7BD3-D999-EFAA-12E4086C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4139-E91C-D67C-BEFD-2A4D90D5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10C1-E408-5867-706A-5D244C505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E07B7-5708-AA4D-8197-D087276C747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173D3-BE96-A4A4-EA79-2C0E20133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EBB36-8557-BC26-0460-ED3001AE6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cholar.google.co.za/citations?user=eZgottAAAAAJ&amp;hl=e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DE8D-1AED-C3E2-E42F-502F29299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5B1B3-AD99-6473-26A0-3182C9189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4186"/>
            <a:ext cx="9144000" cy="1655762"/>
          </a:xfrm>
        </p:spPr>
        <p:txBody>
          <a:bodyPr/>
          <a:lstStyle/>
          <a:p>
            <a:r>
              <a:rPr lang="en-US" dirty="0"/>
              <a:t>Graham Peyton</a:t>
            </a:r>
          </a:p>
        </p:txBody>
      </p:sp>
    </p:spTree>
    <p:extLst>
      <p:ext uri="{BB962C8B-B14F-4D97-AF65-F5344CB8AC3E}">
        <p14:creationId xmlns:p14="http://schemas.microsoft.com/office/powerpoint/2010/main" val="299608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0FE5-BE53-763A-4667-1A5E86FD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fun with digital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95DC4A-7668-275A-0F03-D3D05659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315" y="1252277"/>
            <a:ext cx="5421849" cy="46272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62F0-B21F-E260-315A-BB7966387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39422" cy="4351338"/>
          </a:xfrm>
        </p:spPr>
        <p:txBody>
          <a:bodyPr/>
          <a:lstStyle/>
          <a:p>
            <a:r>
              <a:rPr lang="en-US" dirty="0"/>
              <a:t>On-chip implementation of beamformer – started synthesis/physical layout, but never taped out.</a:t>
            </a:r>
          </a:p>
          <a:p>
            <a:r>
              <a:rPr lang="en-US" dirty="0"/>
              <a:t>Integration with transducer, packaging etc. </a:t>
            </a:r>
          </a:p>
        </p:txBody>
      </p:sp>
    </p:spTree>
    <p:extLst>
      <p:ext uri="{BB962C8B-B14F-4D97-AF65-F5344CB8AC3E}">
        <p14:creationId xmlns:p14="http://schemas.microsoft.com/office/powerpoint/2010/main" val="339958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 descr="IMG_0269.jpg"/>
          <p:cNvPicPr preferRelativeResize="0"/>
          <p:nvPr/>
        </p:nvPicPr>
        <p:blipFill rotWithShape="1">
          <a:blip r:embed="rId3">
            <a:alphaModFix/>
          </a:blip>
          <a:srcRect l="5658" t="7552" r="3996" b="4874"/>
          <a:stretch/>
        </p:blipFill>
        <p:spPr>
          <a:xfrm>
            <a:off x="4254500" y="1447823"/>
            <a:ext cx="4746329" cy="306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 l="11186" t="5438" r="9305" b="5477"/>
          <a:stretch/>
        </p:blipFill>
        <p:spPr>
          <a:xfrm>
            <a:off x="3233091" y="1355146"/>
            <a:ext cx="520906" cy="373474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2939" y="1323666"/>
            <a:ext cx="1027758" cy="139885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6">
            <a:alphaModFix/>
          </a:blip>
          <a:srcRect l="4662" t="7556" r="4389" b="11890"/>
          <a:stretch/>
        </p:blipFill>
        <p:spPr>
          <a:xfrm rot="5400000">
            <a:off x="8300179" y="2610130"/>
            <a:ext cx="3421901" cy="502329"/>
          </a:xfrm>
          <a:prstGeom prst="rect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9" name="Shape 289"/>
          <p:cNvCxnSpPr/>
          <p:nvPr/>
        </p:nvCxnSpPr>
        <p:spPr>
          <a:xfrm>
            <a:off x="3753996" y="1355145"/>
            <a:ext cx="673578" cy="112455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0" name="Shape 290"/>
          <p:cNvCxnSpPr/>
          <p:nvPr/>
        </p:nvCxnSpPr>
        <p:spPr>
          <a:xfrm rot="10800000" flipH="1">
            <a:off x="3753996" y="2734095"/>
            <a:ext cx="673578" cy="235579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91" name="Shape 291"/>
          <p:cNvSpPr/>
          <p:nvPr/>
        </p:nvSpPr>
        <p:spPr>
          <a:xfrm>
            <a:off x="3440475" y="1355145"/>
            <a:ext cx="313523" cy="46926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Shape 292"/>
          <p:cNvCxnSpPr>
            <a:endCxn id="286" idx="0"/>
          </p:cNvCxnSpPr>
          <p:nvPr/>
        </p:nvCxnSpPr>
        <p:spPr>
          <a:xfrm>
            <a:off x="2820644" y="1323646"/>
            <a:ext cx="672899" cy="31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3" name="Shape 293"/>
          <p:cNvCxnSpPr/>
          <p:nvPr/>
        </p:nvCxnSpPr>
        <p:spPr>
          <a:xfrm rot="10800000" flipH="1">
            <a:off x="2820697" y="1824415"/>
            <a:ext cx="619775" cy="89810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4" name="Shape 294"/>
          <p:cNvCxnSpPr/>
          <p:nvPr/>
        </p:nvCxnSpPr>
        <p:spPr>
          <a:xfrm flipH="1">
            <a:off x="8875491" y="1150344"/>
            <a:ext cx="884473" cy="401561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5" name="Shape 295"/>
          <p:cNvCxnSpPr/>
          <p:nvPr/>
        </p:nvCxnSpPr>
        <p:spPr>
          <a:xfrm rot="10800000">
            <a:off x="8875493" y="1974450"/>
            <a:ext cx="884472" cy="2597795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96" name="Shape 296"/>
          <p:cNvPicPr preferRelativeResize="0"/>
          <p:nvPr/>
        </p:nvPicPr>
        <p:blipFill rotWithShape="1">
          <a:blip r:embed="rId7">
            <a:alphaModFix/>
          </a:blip>
          <a:srcRect t="1" r="32322" b="-439"/>
          <a:stretch/>
        </p:blipFill>
        <p:spPr>
          <a:xfrm flipH="1">
            <a:off x="4207460" y="4875178"/>
            <a:ext cx="2431973" cy="1617213"/>
          </a:xfrm>
          <a:prstGeom prst="rect">
            <a:avLst/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97" name="Shape 297"/>
          <p:cNvCxnSpPr/>
          <p:nvPr/>
        </p:nvCxnSpPr>
        <p:spPr>
          <a:xfrm flipH="1">
            <a:off x="4207460" y="4480878"/>
            <a:ext cx="53243" cy="394300"/>
          </a:xfrm>
          <a:prstGeom prst="straightConnector1">
            <a:avLst/>
          </a:prstGeom>
          <a:noFill/>
          <a:ln w="190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8" name="Shape 298"/>
          <p:cNvCxnSpPr/>
          <p:nvPr/>
        </p:nvCxnSpPr>
        <p:spPr>
          <a:xfrm>
            <a:off x="4552912" y="4480878"/>
            <a:ext cx="2086522" cy="394300"/>
          </a:xfrm>
          <a:prstGeom prst="straightConnector1">
            <a:avLst/>
          </a:prstGeom>
          <a:noFill/>
          <a:ln w="190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99" name="Shape 299"/>
          <p:cNvSpPr txBox="1"/>
          <p:nvPr/>
        </p:nvSpPr>
        <p:spPr>
          <a:xfrm>
            <a:off x="1597920" y="2861294"/>
            <a:ext cx="1962188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8960 Elements: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Independent Receiver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Transmitter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943599" y="5176951"/>
            <a:ext cx="1851789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1120 Channels: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Independent ADC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Gain Control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8297585" y="4545371"/>
            <a:ext cx="243761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140 Ultrasound Processing Units: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Signal Processing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6720924" y="5850135"/>
            <a:ext cx="173793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8960 Individual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Sensor Elements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4910728" y="2563307"/>
            <a:ext cx="338011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Matrix Array: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 and Analog Front-End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5209635" y="1580480"/>
            <a:ext cx="282641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Ultrasound Processing Units</a:t>
            </a:r>
          </a:p>
        </p:txBody>
      </p:sp>
      <p:sp>
        <p:nvSpPr>
          <p:cNvPr id="305" name="Shape 305"/>
          <p:cNvSpPr/>
          <p:nvPr/>
        </p:nvSpPr>
        <p:spPr>
          <a:xfrm rot="-5400000">
            <a:off x="5622892" y="753481"/>
            <a:ext cx="2036507" cy="4468682"/>
          </a:xfrm>
          <a:prstGeom prst="rect">
            <a:avLst/>
          </a:prstGeom>
          <a:noFill/>
          <a:ln w="2857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 rot="-5400000">
            <a:off x="6445935" y="-458650"/>
            <a:ext cx="390421" cy="4468682"/>
          </a:xfrm>
          <a:prstGeom prst="rect">
            <a:avLst/>
          </a:prstGeom>
          <a:noFill/>
          <a:ln w="2857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5209635" y="3989937"/>
            <a:ext cx="282641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Ultrasound Processing Units</a:t>
            </a:r>
          </a:p>
        </p:txBody>
      </p:sp>
      <p:sp>
        <p:nvSpPr>
          <p:cNvPr id="308" name="Shape 308"/>
          <p:cNvSpPr/>
          <p:nvPr/>
        </p:nvSpPr>
        <p:spPr>
          <a:xfrm rot="-5400000">
            <a:off x="6444978" y="1966855"/>
            <a:ext cx="392342" cy="4468685"/>
          </a:xfrm>
          <a:prstGeom prst="rect">
            <a:avLst/>
          </a:prstGeom>
          <a:noFill/>
          <a:ln w="2857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Shape 309"/>
          <p:cNvCxnSpPr/>
          <p:nvPr/>
        </p:nvCxnSpPr>
        <p:spPr>
          <a:xfrm>
            <a:off x="4254500" y="1367453"/>
            <a:ext cx="474632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stealth" w="lg" len="lg"/>
            <a:tailEnd type="stealth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5939219" y="1044895"/>
            <a:ext cx="128698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31.0mm</a:t>
            </a:r>
          </a:p>
        </p:txBody>
      </p:sp>
      <p:sp>
        <p:nvSpPr>
          <p:cNvPr id="311" name="Shape 311"/>
          <p:cNvSpPr/>
          <p:nvPr/>
        </p:nvSpPr>
        <p:spPr>
          <a:xfrm>
            <a:off x="8824040" y="1580479"/>
            <a:ext cx="45718" cy="393970"/>
          </a:xfrm>
          <a:prstGeom prst="rect">
            <a:avLst/>
          </a:prstGeom>
          <a:noFill/>
          <a:ln w="1905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Shape 312"/>
          <p:cNvGrpSpPr/>
          <p:nvPr/>
        </p:nvGrpSpPr>
        <p:grpSpPr>
          <a:xfrm>
            <a:off x="4410942" y="1970904"/>
            <a:ext cx="33257" cy="2035172"/>
            <a:chOff x="3606542" y="2589886"/>
            <a:chExt cx="36584" cy="2414016"/>
          </a:xfrm>
        </p:grpSpPr>
        <p:sp>
          <p:nvSpPr>
            <p:cNvPr id="313" name="Shape 313"/>
            <p:cNvSpPr/>
            <p:nvPr/>
          </p:nvSpPr>
          <p:spPr>
            <a:xfrm>
              <a:off x="3606542" y="3495142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3606551" y="3193391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3606542" y="2891639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3606551" y="2589886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3606542" y="4702151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3606551" y="4400398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3606542" y="4098646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3606551" y="3796894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9094563" y="1438553"/>
            <a:ext cx="0" cy="307640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stealth" w="lg" len="lg"/>
            <a:tailEnd type="stealth" w="lg" len="lg"/>
          </a:ln>
        </p:spPr>
      </p:cxnSp>
      <p:sp>
        <p:nvSpPr>
          <p:cNvPr id="322" name="Shape 322"/>
          <p:cNvSpPr txBox="1"/>
          <p:nvPr/>
        </p:nvSpPr>
        <p:spPr>
          <a:xfrm rot="-5400000">
            <a:off x="8460493" y="2828653"/>
            <a:ext cx="149777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20.0mm</a:t>
            </a:r>
          </a:p>
        </p:txBody>
      </p:sp>
      <p:sp>
        <p:nvSpPr>
          <p:cNvPr id="323" name="Shape 323"/>
          <p:cNvSpPr/>
          <p:nvPr/>
        </p:nvSpPr>
        <p:spPr>
          <a:xfrm>
            <a:off x="4260703" y="4253289"/>
            <a:ext cx="292208" cy="227588"/>
          </a:xfrm>
          <a:prstGeom prst="rect">
            <a:avLst/>
          </a:prstGeom>
          <a:noFill/>
          <a:ln w="190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127604" y="-2488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Butterfly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8930-4282-979A-9455-33D5A900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DB718-4D15-A2E5-E491-267DF3C05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1532" cy="4351338"/>
          </a:xfrm>
        </p:spPr>
        <p:txBody>
          <a:bodyPr/>
          <a:lstStyle/>
          <a:p>
            <a:r>
              <a:rPr lang="en-US" dirty="0"/>
              <a:t>Started out designing BIST circuitry for existing AFE</a:t>
            </a:r>
          </a:p>
          <a:p>
            <a:r>
              <a:rPr lang="en-US" dirty="0"/>
              <a:t>Helped with optimization of transmitter circuitry</a:t>
            </a:r>
          </a:p>
          <a:p>
            <a:r>
              <a:rPr lang="en-US" dirty="0"/>
              <a:t>LVDS transmitter</a:t>
            </a:r>
          </a:p>
          <a:p>
            <a:r>
              <a:rPr lang="en-US" dirty="0"/>
              <a:t>Developed a few patents on new data processing/beamforming techniques targeting wireless, covering hardware, algorithms and software – see </a:t>
            </a:r>
            <a:r>
              <a:rPr lang="en-US" dirty="0">
                <a:hlinkClick r:id="rId2"/>
              </a:rPr>
              <a:t>scholar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EEE7B4B-5C2D-86CF-6BA9-2D54F513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079" y="920456"/>
            <a:ext cx="3394133" cy="473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9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328B-CC4E-75A4-A80D-9BFAA688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memory - </a:t>
            </a:r>
            <a:r>
              <a:rPr lang="en-US" dirty="0" err="1"/>
              <a:t>eFuse</a:t>
            </a:r>
            <a:endParaRPr lang="en-US" dirty="0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0A936CA0-7663-E672-C408-054839970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590" y="2112162"/>
            <a:ext cx="10515600" cy="3378591"/>
          </a:xfrm>
        </p:spPr>
      </p:pic>
    </p:spTree>
    <p:extLst>
      <p:ext uri="{BB962C8B-B14F-4D97-AF65-F5344CB8AC3E}">
        <p14:creationId xmlns:p14="http://schemas.microsoft.com/office/powerpoint/2010/main" val="282575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F495-CE83-2BD6-71DE-42A05508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756" y="159234"/>
            <a:ext cx="10515600" cy="1325563"/>
          </a:xfrm>
        </p:spPr>
        <p:txBody>
          <a:bodyPr/>
          <a:lstStyle/>
          <a:p>
            <a:r>
              <a:rPr lang="en-US" dirty="0"/>
              <a:t>SerDes, SI/PI, modeling, package design,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D4002-2E3D-BE3E-4503-AD26FC0EB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9919" y="1212239"/>
            <a:ext cx="3077223" cy="2282351"/>
          </a:xfrm>
        </p:spPr>
      </p:pic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B1FB3882-7E75-993B-BCD3-B10121D5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43" y="5409185"/>
            <a:ext cx="4126030" cy="138120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E9B0BAB-4D8A-FBCD-AB6A-26C5A304C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919" y="4942940"/>
            <a:ext cx="3077223" cy="180468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E44C0B4-9E44-2C66-26EE-8357A84DF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919" y="3492265"/>
            <a:ext cx="3077224" cy="145328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ACDDC8-8051-5172-8220-E3FC4BCA8BBF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74701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Designed serializer + NRZ transmitter</a:t>
            </a:r>
          </a:p>
          <a:p>
            <a:r>
              <a:rPr lang="en-US" dirty="0"/>
              <a:t>Next-gen packaging – analog/digital stack</a:t>
            </a:r>
          </a:p>
          <a:p>
            <a:pPr lvl="1"/>
            <a:r>
              <a:rPr lang="en-US" dirty="0"/>
              <a:t>Design and modeling</a:t>
            </a:r>
          </a:p>
          <a:p>
            <a:r>
              <a:rPr lang="en-US" dirty="0"/>
              <a:t>Left before </a:t>
            </a:r>
            <a:r>
              <a:rPr lang="en-US" dirty="0" err="1"/>
              <a:t>tapeout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34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DB06-5B4D-0C11-2611-1FC8D286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0B966-515F-80BB-1742-3E724C5B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 lead on all things HW</a:t>
            </a:r>
          </a:p>
          <a:p>
            <a:r>
              <a:rPr lang="en-US" dirty="0"/>
              <a:t>Contributions</a:t>
            </a:r>
          </a:p>
          <a:p>
            <a:pPr lvl="1"/>
            <a:r>
              <a:rPr lang="en-US" dirty="0"/>
              <a:t>Designed entire architecture – full ultrasound AFE, FPGA beamformer, imaging / AI backend, comms link,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Designed 90% of schematic, handed over layout to full time EE</a:t>
            </a:r>
          </a:p>
          <a:p>
            <a:pPr lvl="1"/>
            <a:r>
              <a:rPr lang="en-US" dirty="0"/>
              <a:t>Imaging/SW: ported color flow pipeline from Python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GPU in C++, performed benchmark tests.</a:t>
            </a:r>
          </a:p>
          <a:p>
            <a:pPr lvl="1"/>
            <a:r>
              <a:rPr lang="en-US" dirty="0" err="1"/>
              <a:t>Bringup</a:t>
            </a:r>
            <a:r>
              <a:rPr lang="en-US" dirty="0"/>
              <a:t>, verification, EMC testing, 60601 conformance</a:t>
            </a:r>
          </a:p>
          <a:p>
            <a:pPr lvl="1"/>
            <a:r>
              <a:rPr lang="en-US" dirty="0"/>
              <a:t>Key contributor + support for thermal / housing solution</a:t>
            </a:r>
          </a:p>
          <a:p>
            <a:pPr lvl="1"/>
            <a:r>
              <a:rPr lang="en-US" dirty="0"/>
              <a:t>Manufacturing, supply chain, scheduling,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Managed 2 full-time EEs and 3 consultants (FPGA, EE)</a:t>
            </a:r>
          </a:p>
        </p:txBody>
      </p:sp>
    </p:spTree>
    <p:extLst>
      <p:ext uri="{BB962C8B-B14F-4D97-AF65-F5344CB8AC3E}">
        <p14:creationId xmlns:p14="http://schemas.microsoft.com/office/powerpoint/2010/main" val="24941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D9E7-AA77-B35C-57A3-A2B1AAE3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00754-4A40-8BF6-24C1-D6C537139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4118" cy="4351338"/>
          </a:xfrm>
        </p:spPr>
        <p:txBody>
          <a:bodyPr/>
          <a:lstStyle/>
          <a:p>
            <a:r>
              <a:rPr lang="en-US" dirty="0"/>
              <a:t>Grew up in Johannesburg, South Africa, got married there and now have 3 daughters!</a:t>
            </a:r>
          </a:p>
          <a:p>
            <a:r>
              <a:rPr lang="en-US" dirty="0"/>
              <a:t>Move to London for PhD in 2014</a:t>
            </a:r>
          </a:p>
          <a:p>
            <a:r>
              <a:rPr lang="en-US" dirty="0"/>
              <a:t>Research led me to US @ Butterfly in 2017</a:t>
            </a:r>
          </a:p>
          <a:p>
            <a:r>
              <a:rPr lang="en-US" dirty="0"/>
              <a:t>Been at 4C since then, currently at Liminal working on ultrasound BCI</a:t>
            </a:r>
          </a:p>
          <a:p>
            <a:r>
              <a:rPr lang="en-US" dirty="0"/>
              <a:t>Hobbies: fingerstyle guitar, pickleball/tennis</a:t>
            </a:r>
          </a:p>
        </p:txBody>
      </p:sp>
      <p:pic>
        <p:nvPicPr>
          <p:cNvPr id="7" name="Picture 6" descr="A person holding a couple of children in the woods&#10;&#10;Description automatically generated with low confidence">
            <a:extLst>
              <a:ext uri="{FF2B5EF4-FFF2-40B4-BE49-F238E27FC236}">
                <a16:creationId xmlns:a16="http://schemas.microsoft.com/office/drawing/2014/main" id="{6D247308-9ED1-92E3-2CCF-8251F2E7F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92" y="310003"/>
            <a:ext cx="3144255" cy="57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428E9-02AB-B28E-041B-7E3E0215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E8B8-D4EF-9398-CAF3-79A06809D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major in SA (2008-2012) </a:t>
            </a:r>
          </a:p>
          <a:p>
            <a:pPr lvl="1"/>
            <a:r>
              <a:rPr lang="en-US" dirty="0"/>
              <a:t>Biomedical and EE</a:t>
            </a:r>
          </a:p>
          <a:p>
            <a:r>
              <a:rPr lang="en-US" dirty="0"/>
              <a:t>MSc (2013)</a:t>
            </a:r>
          </a:p>
          <a:p>
            <a:pPr lvl="1"/>
            <a:r>
              <a:rPr lang="en-US" dirty="0"/>
              <a:t>computational neuroscience</a:t>
            </a:r>
          </a:p>
          <a:p>
            <a:pPr lvl="1"/>
            <a:r>
              <a:rPr lang="en-US" dirty="0"/>
              <a:t>Magnetoencephalography - parity detection</a:t>
            </a:r>
          </a:p>
          <a:p>
            <a:pPr lvl="1"/>
            <a:r>
              <a:rPr lang="en-US" dirty="0"/>
              <a:t>Focused on multivariate signal processing – ICA/PCA, wavelets, time-frequency, topographical mapping. </a:t>
            </a:r>
          </a:p>
          <a:p>
            <a:r>
              <a:rPr lang="en-US" dirty="0"/>
              <a:t>PhD (2014-2017)</a:t>
            </a:r>
          </a:p>
          <a:p>
            <a:pPr lvl="1"/>
            <a:r>
              <a:rPr lang="en-US" dirty="0"/>
              <a:t>Full-stack dev of ultrasound system, including full custom AFE</a:t>
            </a:r>
          </a:p>
        </p:txBody>
      </p:sp>
    </p:spTree>
    <p:extLst>
      <p:ext uri="{BB962C8B-B14F-4D97-AF65-F5344CB8AC3E}">
        <p14:creationId xmlns:p14="http://schemas.microsoft.com/office/powerpoint/2010/main" val="3920537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C74E-1CE5-6E14-9E0A-8EC7D075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AB8BA-07DC-90A7-581E-A0F7BA09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C91D5-70BD-F3FD-730E-EDAADF8B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3" y="2428307"/>
            <a:ext cx="6690174" cy="312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E00EB-8DD8-9225-3632-5D4AD8FE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PhD @ Imperial College London</a:t>
            </a:r>
          </a:p>
        </p:txBody>
      </p:sp>
      <p:pic>
        <p:nvPicPr>
          <p:cNvPr id="4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D6D5FB4-6F12-2E82-1C7D-16C739795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4174" y="3611324"/>
            <a:ext cx="6566419" cy="2942150"/>
          </a:xfr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EF56A95-5114-410F-7265-475D2C33C072}"/>
              </a:ext>
            </a:extLst>
          </p:cNvPr>
          <p:cNvSpPr txBox="1"/>
          <p:nvPr/>
        </p:nvSpPr>
        <p:spPr>
          <a:xfrm>
            <a:off x="557674" y="3524485"/>
            <a:ext cx="511104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Main objectives: </a:t>
            </a:r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Build architecture “ultra-miniaturized” ultrasound – low power for wireless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Build proof-of-concept HW, including on-chip AFE</a:t>
            </a:r>
          </a:p>
        </p:txBody>
      </p:sp>
      <p:pic>
        <p:nvPicPr>
          <p:cNvPr id="48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25AFACD-04BE-E312-00B4-7CBF1CF2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286" y="304526"/>
            <a:ext cx="3911694" cy="319602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E7DD9F7-C281-73AC-8BEF-7EAE7ECB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542" y="1751287"/>
            <a:ext cx="5593432" cy="14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3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B466-9750-7EA7-F59D-D59D7FA0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AFE in 0.35um CMOS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D9F98FA1-0448-2CCE-F690-1FE5BD688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975"/>
          <a:stretch/>
        </p:blipFill>
        <p:spPr>
          <a:xfrm>
            <a:off x="6342970" y="486238"/>
            <a:ext cx="5638849" cy="5720782"/>
          </a:xfr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21908BF-4BA3-77F6-94F8-4CCBC6F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3276"/>
            <a:ext cx="6156589" cy="2007835"/>
          </a:xfrm>
          <a:prstGeom prst="rect">
            <a:avLst/>
          </a:prstGeom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02F0F7DF-01BD-4E40-6628-8C18C096E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52" y="1858833"/>
            <a:ext cx="4578263" cy="24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07EB7-A54D-6976-6B6D-71DD6D11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Beamformer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6F6E0D5A-1E84-5CFC-1C93-19BFA2036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8454" y="1521130"/>
            <a:ext cx="6015314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710992-5D15-E3FE-31D6-90864757AC2A}"/>
              </a:ext>
            </a:extLst>
          </p:cNvPr>
          <p:cNvSpPr txBox="1"/>
          <p:nvPr/>
        </p:nvSpPr>
        <p:spPr>
          <a:xfrm>
            <a:off x="1134943" y="2336770"/>
            <a:ext cx="29465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imbusRomNo9L"/>
              </a:rPr>
              <a:t>The beamformer is implemented on a Spartan-6 FPGA - consumes 296</a:t>
            </a:r>
            <a:r>
              <a:rPr lang="en-US" sz="1800" i="1" dirty="0">
                <a:effectLst/>
                <a:latin typeface="NimbusRomNo9L"/>
              </a:rPr>
              <a:t>mW </a:t>
            </a:r>
            <a:r>
              <a:rPr lang="en-US" sz="1800" dirty="0">
                <a:effectLst/>
                <a:latin typeface="NimbusRomNo9L"/>
              </a:rPr>
              <a:t>for a frame rate of 7</a:t>
            </a:r>
            <a:r>
              <a:rPr lang="en-US" sz="1800" i="1" dirty="0">
                <a:effectLst/>
                <a:latin typeface="NimbusRomNo9L"/>
              </a:rPr>
              <a:t>Hz</a:t>
            </a:r>
            <a:r>
              <a:rPr lang="en-US" sz="1800" dirty="0">
                <a:effectLst/>
                <a:latin typeface="NimbusRomNo9L"/>
              </a:rPr>
              <a:t>. 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9298B00-23E7-23D0-D95A-06F2B8F14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31" y="4183181"/>
            <a:ext cx="4676423" cy="14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2139-F120-02F9-CFC3-B218057D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Results</a:t>
            </a:r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6487638-66AA-201A-34E9-A6B5228AC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190" y="1741419"/>
            <a:ext cx="4457208" cy="4865090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6734C0-23D1-D870-61C4-53E2323A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592" y="1741419"/>
            <a:ext cx="4457208" cy="5017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A8A3E-48C2-48D1-5F84-E4427FE2D715}"/>
              </a:ext>
            </a:extLst>
          </p:cNvPr>
          <p:cNvSpPr txBox="1"/>
          <p:nvPr/>
        </p:nvSpPr>
        <p:spPr>
          <a:xfrm>
            <a:off x="7329851" y="960636"/>
            <a:ext cx="387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imbusRomNo9L"/>
              </a:rPr>
              <a:t>SNR/resolution limited by #transmits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00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F9A9-3DEA-C517-2300-4011430B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Log-domain in </a:t>
            </a:r>
            <a:r>
              <a:rPr lang="en-US" dirty="0" err="1"/>
              <a:t>BiCMOS</a:t>
            </a:r>
            <a:endParaRPr lang="en-US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F0AF3D46-53CE-6F19-092D-B8C1DDE21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2852"/>
            <a:ext cx="5583945" cy="6645148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C859C-A7FC-64B2-685C-CA0CF0B3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959" y="3115172"/>
            <a:ext cx="4310693" cy="9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0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625</Words>
  <Application>Microsoft Macintosh PowerPoint</Application>
  <PresentationFormat>Widescreen</PresentationFormat>
  <Paragraphs>91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NimbusRomNo9L</vt:lpstr>
      <vt:lpstr>Office Theme</vt:lpstr>
      <vt:lpstr>Background</vt:lpstr>
      <vt:lpstr>A bit about me</vt:lpstr>
      <vt:lpstr>Educational background</vt:lpstr>
      <vt:lpstr>Ultrasound background</vt:lpstr>
      <vt:lpstr>PhD @ Imperial College London</vt:lpstr>
      <vt:lpstr>AFE in 0.35um CMOS</vt:lpstr>
      <vt:lpstr>Beamformer</vt:lpstr>
      <vt:lpstr>Imaging Results</vt:lpstr>
      <vt:lpstr>Log-domain in BiCMOS</vt:lpstr>
      <vt:lpstr>Some fun with digital</vt:lpstr>
      <vt:lpstr>Butterfly</vt:lpstr>
      <vt:lpstr>Initial Contributions</vt:lpstr>
      <vt:lpstr>Non-volatile memory - eFuse</vt:lpstr>
      <vt:lpstr>SerDes, SI/PI, modeling, package design, etc</vt:lpstr>
      <vt:lpstr>Liminal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and Projects</dc:title>
  <dc:creator>Graham Peyton</dc:creator>
  <cp:lastModifiedBy>Graham Peyton</cp:lastModifiedBy>
  <cp:revision>13</cp:revision>
  <dcterms:created xsi:type="dcterms:W3CDTF">2022-10-15T20:35:40Z</dcterms:created>
  <dcterms:modified xsi:type="dcterms:W3CDTF">2022-10-19T17:57:47Z</dcterms:modified>
</cp:coreProperties>
</file>